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64" r:id="rId6"/>
    <p:sldId id="273" r:id="rId7"/>
    <p:sldId id="260" r:id="rId8"/>
    <p:sldId id="274" r:id="rId9"/>
    <p:sldId id="265" r:id="rId10"/>
    <p:sldId id="275" r:id="rId11"/>
    <p:sldId id="261" r:id="rId12"/>
    <p:sldId id="262" r:id="rId13"/>
    <p:sldId id="272" r:id="rId14"/>
    <p:sldId id="276" r:id="rId15"/>
    <p:sldId id="268" r:id="rId16"/>
    <p:sldId id="269" r:id="rId17"/>
  </p:sldIdLst>
  <p:sldSz cx="9144000" cy="5143500" type="screen16x9"/>
  <p:notesSz cx="6858000" cy="9144000"/>
  <p:embeddedFontLst>
    <p:embeddedFont>
      <p:font typeface="Lalezar" pitchFamily="2" charset="-78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94656"/>
  </p:normalViewPr>
  <p:slideViewPr>
    <p:cSldViewPr snapToGrid="0">
      <p:cViewPr varScale="1">
        <p:scale>
          <a:sx n="173" d="100"/>
          <a:sy n="173" d="100"/>
        </p:scale>
        <p:origin x="4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613bff708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613bff708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1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613bff708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613bff708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6016c072d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6016c072d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13bff7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13bff7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13bff7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13bff7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68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613bff708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613bff708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016c072d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6016c072d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016c072d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016c072d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016c072d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016c072d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6016c072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6016c072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13bff70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13bff70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13bff70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13bff70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0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613bff708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613bff708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04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304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58300" y="536150"/>
            <a:ext cx="9144000" cy="1571100"/>
          </a:xfrm>
          <a:prstGeom prst="rect">
            <a:avLst/>
          </a:prstGeom>
          <a:effectLst>
            <a:outerShdw blurRad="428625" dist="66675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0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شبیه سازی معامله بورس</a:t>
            </a:r>
            <a:endParaRPr sz="7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-125" y="5950"/>
            <a:ext cx="9144000" cy="8511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به نام خدا</a:t>
            </a:r>
            <a:endParaRPr sz="3900">
              <a:solidFill>
                <a:srgbClr val="9EC11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90900"/>
            <a:ext cx="2052598" cy="20525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-125" y="1828575"/>
            <a:ext cx="9144000" cy="851100"/>
          </a:xfrm>
          <a:prstGeom prst="rect">
            <a:avLst/>
          </a:prstGeom>
          <a:noFill/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پژوهشی</a:t>
            </a:r>
            <a:r>
              <a:rPr lang="en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fa-IR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بورس</a:t>
            </a:r>
            <a:endParaRPr sz="3200" dirty="0">
              <a:solidFill>
                <a:srgbClr val="9EC11F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17900" y="2487275"/>
            <a:ext cx="9144000" cy="8511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rtl="1"/>
            <a:r>
              <a:rPr lang="en" sz="32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استاد</a:t>
            </a:r>
            <a:r>
              <a:rPr lang="en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2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راهنما</a:t>
            </a:r>
            <a:r>
              <a:rPr lang="en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: </a:t>
            </a:r>
            <a:r>
              <a:rPr lang="fa-IR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جناب آقای </a:t>
            </a:r>
            <a:r>
              <a:rPr lang="fa-IR" sz="32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فقفور</a:t>
            </a:r>
            <a:r>
              <a:rPr lang="fa-IR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fa-IR" sz="32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مغربی</a:t>
            </a:r>
            <a:endParaRPr sz="3200" dirty="0">
              <a:solidFill>
                <a:srgbClr val="9EC11F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l="7875" t="27934" r="48922" b="25937"/>
          <a:stretch/>
        </p:blipFill>
        <p:spPr>
          <a:xfrm>
            <a:off x="1853157" y="3010926"/>
            <a:ext cx="2718833" cy="2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-75" y="798550"/>
            <a:ext cx="9144000" cy="18153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107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فراتر از بورس ...</a:t>
            </a:r>
            <a:endParaRPr sz="107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4985581" y="2915200"/>
            <a:ext cx="30312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a-IR" sz="195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موضوع ۱: </a:t>
            </a:r>
            <a:r>
              <a:rPr lang="fa-IR" sz="195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مقدمه</a:t>
            </a:r>
            <a:endParaRPr sz="75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6756" y="3003425"/>
            <a:ext cx="449050" cy="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-1690475" y="2915200"/>
            <a:ext cx="5679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>
              <a:buSzPts val="275"/>
              <a:buNone/>
            </a:pPr>
            <a:r>
              <a:rPr lang="fa-IR" sz="195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موضوع ۲: </a:t>
            </a:r>
            <a:r>
              <a:rPr lang="fa-IR" sz="20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استفاده از برنامه </a:t>
            </a:r>
            <a:r>
              <a:rPr lang="fa-IR" sz="20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نویسی</a:t>
            </a:r>
            <a:r>
              <a:rPr lang="fa-IR" sz="20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در بورس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75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89175" y="3003425"/>
            <a:ext cx="449050" cy="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35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0" y="1540150"/>
            <a:ext cx="9144000" cy="18153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107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مقدمه</a:t>
            </a:r>
            <a:endParaRPr sz="107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5650" y="-37825"/>
            <a:ext cx="85206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ویژگی‌ها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6018175" y="3582575"/>
            <a:ext cx="3507300" cy="135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2585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65677" y="1013964"/>
            <a:ext cx="3507149" cy="404098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299" y="902875"/>
            <a:ext cx="1234877" cy="123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299" y="2137750"/>
            <a:ext cx="1234877" cy="123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299" y="3372625"/>
            <a:ext cx="1234877" cy="1234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98875" y="1093113"/>
            <a:ext cx="39891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0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چک کردن قیمت سهام به طور همیشگی</a:t>
            </a:r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98875" y="2327975"/>
            <a:ext cx="39891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0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اسان</a:t>
            </a:r>
            <a:r>
              <a:rPr lang="fa-IR" sz="30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کردن کار</a:t>
            </a:r>
            <a:endParaRPr sz="300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398875" y="3562838"/>
            <a:ext cx="39891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0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قابلیت تبدیل به پروژه ای بزرگتر</a:t>
            </a:r>
            <a:endParaRPr sz="300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4;p18">
            <a:extLst>
              <a:ext uri="{FF2B5EF4-FFF2-40B4-BE49-F238E27FC236}">
                <a16:creationId xmlns:a16="http://schemas.microsoft.com/office/drawing/2014/main" id="{26A8A379-1FDE-4840-95F5-5AA0800008A8}"/>
              </a:ext>
            </a:extLst>
          </p:cNvPr>
          <p:cNvSpPr txBox="1">
            <a:spLocks/>
          </p:cNvSpPr>
          <p:nvPr/>
        </p:nvSpPr>
        <p:spPr>
          <a:xfrm>
            <a:off x="76200" y="4494750"/>
            <a:ext cx="4495800" cy="572700"/>
          </a:xfrm>
          <a:prstGeom prst="rect">
            <a:avLst/>
          </a:prstGeom>
          <a:noFill/>
          <a:ln>
            <a:noFill/>
          </a:ln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43125" y="122025"/>
            <a:ext cx="85206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تابع فروش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E4FD6-3D1A-4B4B-931B-E8B4A4042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21719"/>
            <a:ext cx="9088503" cy="3759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4;p18">
            <a:extLst>
              <a:ext uri="{FF2B5EF4-FFF2-40B4-BE49-F238E27FC236}">
                <a16:creationId xmlns:a16="http://schemas.microsoft.com/office/drawing/2014/main" id="{26A8A379-1FDE-4840-95F5-5AA0800008A8}"/>
              </a:ext>
            </a:extLst>
          </p:cNvPr>
          <p:cNvSpPr txBox="1">
            <a:spLocks/>
          </p:cNvSpPr>
          <p:nvPr/>
        </p:nvSpPr>
        <p:spPr>
          <a:xfrm>
            <a:off x="76200" y="4494750"/>
            <a:ext cx="4495800" cy="572700"/>
          </a:xfrm>
          <a:prstGeom prst="rect">
            <a:avLst/>
          </a:prstGeom>
          <a:noFill/>
          <a:ln>
            <a:noFill/>
          </a:ln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43125" y="122025"/>
            <a:ext cx="85206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تابع خرید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D470F-F758-3B43-A18D-9F0533F84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4" y="976425"/>
            <a:ext cx="8987971" cy="37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6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-62050" y="2045100"/>
            <a:ext cx="9144000" cy="18153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52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پرسش و پاسخ</a:t>
            </a:r>
            <a:endParaRPr sz="952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6" name="Google Shape;196;p25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977" y="107875"/>
            <a:ext cx="2532050" cy="25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87100" y="148900"/>
            <a:ext cx="8520600" cy="9141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با</a:t>
            </a:r>
            <a:r>
              <a:rPr lang="en" sz="36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60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تشکر</a:t>
            </a:r>
            <a:r>
              <a:rPr lang="en" sz="36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60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از</a:t>
            </a:r>
            <a:r>
              <a:rPr lang="en" sz="36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60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توجه</a:t>
            </a:r>
            <a:r>
              <a:rPr lang="en" sz="36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60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شما</a:t>
            </a:r>
            <a:endParaRPr sz="360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6457025" y="1010038"/>
            <a:ext cx="2303700" cy="9141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منابع</a:t>
            </a:r>
            <a:r>
              <a:rPr lang="en" sz="30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60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:</a:t>
            </a:r>
            <a:endParaRPr sz="360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5423325" y="3097676"/>
            <a:ext cx="2755200" cy="9141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راه‌های ارتباطی :</a:t>
            </a:r>
            <a:endParaRPr sz="300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575" y="935875"/>
            <a:ext cx="1062426" cy="10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575" y="3023513"/>
            <a:ext cx="1062426" cy="10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00" y="3753837"/>
            <a:ext cx="1009874" cy="100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801725"/>
            <a:ext cx="914099" cy="9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297825" y="3989375"/>
            <a:ext cx="4308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 err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Hossein.Faniii@gmail.com</a:t>
            </a:r>
            <a:endParaRPr sz="2300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350550" y="3989363"/>
            <a:ext cx="4308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+989300734328</a:t>
            </a:r>
            <a:endParaRPr sz="2300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5606425" y="1729200"/>
            <a:ext cx="2367300" cy="19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</a:t>
            </a:r>
            <a:r>
              <a:rPr lang="en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1800" b="1" dirty="0" err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اول</a:t>
            </a:r>
            <a:r>
              <a:rPr lang="en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:</a:t>
            </a:r>
            <a:endParaRPr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err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</a:t>
            </a:r>
            <a:r>
              <a:rPr lang="en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1800" b="1" dirty="0" err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دوم</a:t>
            </a:r>
            <a:r>
              <a:rPr lang="en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:</a:t>
            </a:r>
            <a:endParaRPr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6"/>
          <p:cNvSpPr txBox="1"/>
          <p:nvPr/>
        </p:nvSpPr>
        <p:spPr>
          <a:xfrm>
            <a:off x="2971450" y="1729200"/>
            <a:ext cx="26349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سوم:</a:t>
            </a:r>
            <a:endParaRPr sz="1800" b="1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چهارم:</a:t>
            </a:r>
            <a:endParaRPr sz="1800" b="1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148575" y="1729200"/>
            <a:ext cx="28230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پنجم:</a:t>
            </a:r>
            <a:endParaRPr sz="1800" b="1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ششم: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عنوان پروژه</a:t>
            </a:r>
            <a:endParaRPr sz="1900">
              <a:solidFill>
                <a:srgbClr val="9EC11F"/>
              </a:solidFill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12925" y="265150"/>
            <a:ext cx="8520600" cy="5727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اعضا پروژه و وظایف</a:t>
            </a:r>
            <a:endParaRPr sz="392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274988" y="1249773"/>
            <a:ext cx="5245200" cy="572700"/>
          </a:xfrm>
          <a:prstGeom prst="rect">
            <a:avLst/>
          </a:prstGeom>
          <a:effectLst>
            <a:outerShdw blurRad="271463" dist="9525" dir="468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12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حسین فانی:‌ برنامه </a:t>
            </a:r>
            <a:r>
              <a:rPr lang="fa-IR" sz="312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نویس</a:t>
            </a:r>
            <a:endParaRPr sz="312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274988" y="2198698"/>
            <a:ext cx="5245200" cy="572700"/>
          </a:xfrm>
          <a:prstGeom prst="rect">
            <a:avLst/>
          </a:prstGeom>
          <a:effectLst>
            <a:outerShdw blurRad="271463" dist="9525" dir="468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12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بردیا</a:t>
            </a:r>
            <a:r>
              <a:rPr lang="fa-IR" sz="312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منصور زاده: تحلیل سهام ها</a:t>
            </a:r>
            <a:endParaRPr sz="312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014430" y="3147623"/>
            <a:ext cx="5505758" cy="572700"/>
          </a:xfrm>
          <a:prstGeom prst="rect">
            <a:avLst/>
          </a:prstGeom>
          <a:effectLst>
            <a:outerShdw blurRad="271463" dist="9525" dir="468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>
              <a:buSzPts val="990"/>
            </a:pPr>
            <a:r>
              <a:rPr lang="fa-IR" sz="312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سید </a:t>
            </a:r>
            <a:r>
              <a:rPr lang="fa-IR" sz="312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رادمان</a:t>
            </a:r>
            <a:r>
              <a:rPr lang="fa-IR" sz="312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دگمه چی: تحلیل سهام ها</a:t>
            </a:r>
            <a:endParaRPr sz="312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50" y="1184498"/>
            <a:ext cx="1875298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50" y="2133423"/>
            <a:ext cx="1875298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50" y="3082348"/>
            <a:ext cx="1875298" cy="7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67307" y="160600"/>
            <a:ext cx="8520600" cy="5727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فهرست</a:t>
            </a:r>
            <a:r>
              <a:rPr lang="en" sz="31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" sz="312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مطالب</a:t>
            </a:r>
            <a:endParaRPr sz="31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6822150" y="1152475"/>
            <a:ext cx="20101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مقدمه</a:t>
            </a:r>
            <a:r>
              <a:rPr lang="en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:</a:t>
            </a:r>
            <a:endParaRPr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45720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روند در طول سال </a:t>
            </a:r>
          </a:p>
          <a:p>
            <a:pPr marL="457200" lvl="0" indent="0" algn="r" rtl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سهام های منتخب ما</a:t>
            </a:r>
          </a:p>
          <a:p>
            <a:pPr marL="457200" lvl="0" indent="0" algn="r" rtl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تحلیل سهام ها:</a:t>
            </a:r>
            <a:endParaRPr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45720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تحلیل </a:t>
            </a:r>
            <a:r>
              <a:rPr lang="fa-IR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آ</a:t>
            </a: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س پ تحلیل پخش البرز</a:t>
            </a:r>
            <a:endParaRPr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221365" y="1152475"/>
            <a:ext cx="251318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buNone/>
            </a:pPr>
            <a:r>
              <a:rPr lang="fa-IR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فراتر از بورس ...</a:t>
            </a:r>
          </a:p>
          <a:p>
            <a:pPr marL="45720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مقدمه</a:t>
            </a:r>
          </a:p>
          <a:p>
            <a:pPr marL="45720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استفاده از برنامه </a:t>
            </a:r>
            <a:r>
              <a:rPr lang="fa-IR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نویسی</a:t>
            </a:r>
            <a:r>
              <a:rPr lang="fa-IR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در بورس</a:t>
            </a:r>
            <a:endParaRPr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3225"/>
            <a:ext cx="2257050" cy="22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40947" y="1692440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40946" y="2067164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40947" y="3564965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40947" y="3854725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83551" y="1726374"/>
            <a:ext cx="272599" cy="2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6;p15">
            <a:extLst>
              <a:ext uri="{FF2B5EF4-FFF2-40B4-BE49-F238E27FC236}">
                <a16:creationId xmlns:a16="http://schemas.microsoft.com/office/drawing/2014/main" id="{7F9C018C-0671-E54B-B2AD-9B9877EB78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83550" y="2203463"/>
            <a:ext cx="272599" cy="2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D5A674-7F1F-0B4E-BBB5-0DBA4F0D5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-75" y="798550"/>
            <a:ext cx="9144000" cy="18153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107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مقدمه</a:t>
            </a:r>
            <a:endParaRPr sz="107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16756" y="3003425"/>
            <a:ext cx="449050" cy="4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20688" y="3082500"/>
            <a:ext cx="449050" cy="4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CF03174B-D71A-4A8A-8149-55A41D27F98C}"/>
              </a:ext>
            </a:extLst>
          </p:cNvPr>
          <p:cNvSpPr txBox="1">
            <a:spLocks/>
          </p:cNvSpPr>
          <p:nvPr/>
        </p:nvSpPr>
        <p:spPr>
          <a:xfrm>
            <a:off x="5223313" y="2836124"/>
            <a:ext cx="3211025" cy="78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 algn="r" rtl="1">
              <a:spcBef>
                <a:spcPts val="1200"/>
              </a:spcBef>
              <a:buNone/>
            </a:pPr>
            <a:r>
              <a:rPr lang="fa-IR" sz="195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موضوع ۱ :</a:t>
            </a:r>
            <a:r>
              <a:rPr lang="fa-IR" sz="1950" dirty="0">
                <a:solidFill>
                  <a:srgbClr val="FFD500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fa-IR" sz="195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روند در طول سال </a:t>
            </a:r>
          </a:p>
          <a:p>
            <a:pPr marL="0" indent="0" algn="r" rtl="1">
              <a:spcBef>
                <a:spcPts val="1200"/>
              </a:spcBef>
              <a:spcAft>
                <a:spcPts val="1200"/>
              </a:spcAft>
              <a:buSzPts val="275"/>
              <a:buFont typeface="Arial"/>
              <a:buNone/>
            </a:pPr>
            <a:endParaRPr lang="fa-IR" sz="750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5" name="Google Shape;103;p16">
            <a:extLst>
              <a:ext uri="{FF2B5EF4-FFF2-40B4-BE49-F238E27FC236}">
                <a16:creationId xmlns:a16="http://schemas.microsoft.com/office/drawing/2014/main" id="{A8824252-49C4-4BF1-953F-4554D795E481}"/>
              </a:ext>
            </a:extLst>
          </p:cNvPr>
          <p:cNvSpPr txBox="1">
            <a:spLocks/>
          </p:cNvSpPr>
          <p:nvPr/>
        </p:nvSpPr>
        <p:spPr>
          <a:xfrm>
            <a:off x="-1309862" y="2906050"/>
            <a:ext cx="56796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 algn="r" rtl="1">
              <a:lnSpc>
                <a:spcPct val="110000"/>
              </a:lnSpc>
              <a:spcBef>
                <a:spcPts val="1200"/>
              </a:spcBef>
              <a:buNone/>
            </a:pPr>
            <a:r>
              <a:rPr lang="fa-IR" sz="195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موضوع ۲ :</a:t>
            </a:r>
            <a:r>
              <a:rPr lang="fa-IR" sz="195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سهام های منتخب ما</a:t>
            </a:r>
          </a:p>
          <a:p>
            <a:pPr marL="0" indent="0" algn="r" rtl="1">
              <a:spcBef>
                <a:spcPts val="1200"/>
              </a:spcBef>
              <a:spcAft>
                <a:spcPts val="1200"/>
              </a:spcAft>
              <a:buSzPts val="275"/>
              <a:buFont typeface="Arial"/>
              <a:buNone/>
            </a:pPr>
            <a:endParaRPr lang="fa-IR" sz="1950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6" name="Google Shape;105;p16">
            <a:extLst>
              <a:ext uri="{FF2B5EF4-FFF2-40B4-BE49-F238E27FC236}">
                <a16:creationId xmlns:a16="http://schemas.microsoft.com/office/drawing/2014/main" id="{2ACA2E90-E896-4D54-8ECE-E775C67A85C4}"/>
              </a:ext>
            </a:extLst>
          </p:cNvPr>
          <p:cNvSpPr txBox="1">
            <a:spLocks/>
          </p:cNvSpPr>
          <p:nvPr/>
        </p:nvSpPr>
        <p:spPr>
          <a:xfrm>
            <a:off x="76200" y="4494750"/>
            <a:ext cx="4495800" cy="572700"/>
          </a:xfrm>
          <a:prstGeom prst="rect">
            <a:avLst/>
          </a:prstGeom>
          <a:noFill/>
          <a:ln>
            <a:noFill/>
          </a:ln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43125" y="122025"/>
            <a:ext cx="85206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روند در طول سال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392550" y="1641185"/>
            <a:ext cx="41772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 err="1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مواردی</a:t>
            </a: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 که ما امسال یاد گرفتیم:</a:t>
            </a: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۱. تحلیل تکنیکال و </a:t>
            </a:r>
            <a:r>
              <a:rPr lang="fa-IR" sz="1600" dirty="0" err="1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فاندامنتال</a:t>
            </a:r>
            <a:endParaRPr lang="fa-IR" sz="1600" dirty="0">
              <a:solidFill>
                <a:srgbClr val="F1DEFF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۲. بررسی روش های مختلف سرمایه گذاری</a:t>
            </a: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۳. استفاده از سایت ره </a:t>
            </a:r>
            <a:r>
              <a:rPr lang="fa-IR" sz="1600" dirty="0" err="1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اورد</a:t>
            </a: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 ۳۶۵ و خرید و فروش سهام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43125" y="122025"/>
            <a:ext cx="85206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سهام های منتخب ما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392550" y="1641185"/>
            <a:ext cx="41772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۱. </a:t>
            </a:r>
            <a:r>
              <a:rPr lang="fa-IR" sz="1600" dirty="0" err="1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آ</a:t>
            </a: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 س پ</a:t>
            </a: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۲. </a:t>
            </a:r>
            <a:r>
              <a:rPr lang="fa-IR" sz="1600" dirty="0" err="1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خگستر</a:t>
            </a:r>
            <a:endParaRPr lang="fa-IR" sz="1600" dirty="0">
              <a:solidFill>
                <a:srgbClr val="F1DEFF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۳. دارا یکم</a:t>
            </a: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۴. </a:t>
            </a:r>
            <a:r>
              <a:rPr lang="fa-IR" sz="1600" dirty="0" err="1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وبملت</a:t>
            </a:r>
            <a:endParaRPr lang="fa-IR" sz="1600" dirty="0">
              <a:solidFill>
                <a:srgbClr val="F1DEFF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lvl="0" algn="just" rtl="1"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solidFill>
                  <a:srgbClr val="F1DEFF"/>
                </a:solidFill>
                <a:latin typeface="Lalezar"/>
                <a:ea typeface="Lalezar"/>
                <a:cs typeface="Lalezar"/>
                <a:sym typeface="Lalezar"/>
              </a:rPr>
              <a:t>۵. پخش البرز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10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-75" y="798550"/>
            <a:ext cx="9144000" cy="18153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107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تحلیل سهام ها</a:t>
            </a:r>
            <a:endParaRPr sz="107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4985581" y="2915200"/>
            <a:ext cx="30312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a-IR" sz="195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موضوع ۱: </a:t>
            </a:r>
            <a:r>
              <a:rPr lang="fa-IR" sz="195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تحلیل </a:t>
            </a:r>
            <a:r>
              <a:rPr lang="fa-IR" sz="195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آ</a:t>
            </a:r>
            <a:r>
              <a:rPr lang="fa-IR" sz="195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س پ</a:t>
            </a:r>
            <a:endParaRPr sz="75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6756" y="3003425"/>
            <a:ext cx="449050" cy="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-1690475" y="2915200"/>
            <a:ext cx="5679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a-IR" sz="195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موضوع ۲: </a:t>
            </a:r>
            <a:r>
              <a:rPr lang="fa-IR" sz="195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تحلیل پخش</a:t>
            </a:r>
            <a:endParaRPr sz="75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89175" y="3003425"/>
            <a:ext cx="449050" cy="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rtl="1"/>
            <a:r>
              <a:rPr lang="fa-IR" sz="1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شبیه ساز معامله در بورس</a:t>
            </a:r>
            <a:endParaRPr lang="fa-IR" sz="1900" dirty="0">
              <a:solidFill>
                <a:srgbClr val="9EC11F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سهم </a:t>
            </a:r>
            <a:r>
              <a:rPr lang="fa-IR" sz="4820" dirty="0" err="1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آ</a:t>
            </a: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 س پ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عنوان پروژه</a:t>
            </a:r>
            <a:endParaRPr sz="1900">
              <a:solidFill>
                <a:srgbClr val="9EC11F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413850" y="1429050"/>
            <a:ext cx="8316300" cy="3065700"/>
          </a:xfrm>
          <a:prstGeom prst="roundRect">
            <a:avLst>
              <a:gd name="adj" fmla="val 6902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173" name="Google Shape;173;p22"/>
          <p:cNvSpPr txBox="1"/>
          <p:nvPr/>
        </p:nvSpPr>
        <p:spPr>
          <a:xfrm>
            <a:off x="1281978" y="1447826"/>
            <a:ext cx="6333300" cy="30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فضای</a:t>
            </a:r>
            <a:endParaRPr sz="610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 err="1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عکس</a:t>
            </a:r>
            <a:endParaRPr sz="440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A3316-EA56-9D42-92F4-5F919F05B0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5" b="4231"/>
          <a:stretch/>
        </p:blipFill>
        <p:spPr>
          <a:xfrm>
            <a:off x="413850" y="1403251"/>
            <a:ext cx="8316299" cy="31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6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سهم پخش البرز</a:t>
            </a:r>
            <a:endParaRPr sz="48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ctrTitle" idx="4294967295"/>
          </p:nvPr>
        </p:nvSpPr>
        <p:spPr>
          <a:xfrm>
            <a:off x="76200" y="4494750"/>
            <a:ext cx="4495800" cy="5727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عنوان پروژه</a:t>
            </a:r>
            <a:endParaRPr sz="1900">
              <a:solidFill>
                <a:srgbClr val="9EC11F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413850" y="1429050"/>
            <a:ext cx="8316300" cy="3065700"/>
          </a:xfrm>
          <a:prstGeom prst="roundRect">
            <a:avLst>
              <a:gd name="adj" fmla="val 6902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1405350" y="1429050"/>
            <a:ext cx="6333300" cy="30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فضای</a:t>
            </a:r>
            <a:endParaRPr sz="610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عکس</a:t>
            </a:r>
            <a:endParaRPr sz="440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601" cy="14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5CC815-79E4-944A-9E7E-9F1A72F3C0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0" y="1429050"/>
            <a:ext cx="8316300" cy="31032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323</Words>
  <Application>Microsoft Macintosh PowerPoint</Application>
  <PresentationFormat>On-screen Show (16:9)</PresentationFormat>
  <Paragraphs>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Lalezar</vt:lpstr>
      <vt:lpstr>Simple Light</vt:lpstr>
      <vt:lpstr>شبیه سازی معامله بورس</vt:lpstr>
      <vt:lpstr>اعضا پروژه و وظایف</vt:lpstr>
      <vt:lpstr>فهرست مطالب</vt:lpstr>
      <vt:lpstr>مقدمه</vt:lpstr>
      <vt:lpstr>روند در طول سال</vt:lpstr>
      <vt:lpstr>سهام های منتخب ما</vt:lpstr>
      <vt:lpstr>تحلیل سهام ها</vt:lpstr>
      <vt:lpstr>سهم آ س پ</vt:lpstr>
      <vt:lpstr>سهم پخش البرز</vt:lpstr>
      <vt:lpstr>فراتر از بورس ...</vt:lpstr>
      <vt:lpstr>مقدمه</vt:lpstr>
      <vt:lpstr>ویژگی‌ها</vt:lpstr>
      <vt:lpstr>تابع فروش</vt:lpstr>
      <vt:lpstr>تابع خرید</vt:lpstr>
      <vt:lpstr>پرسش و پاسخ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پروژه</dc:title>
  <cp:lastModifiedBy>Microsoft Office User</cp:lastModifiedBy>
  <cp:revision>95</cp:revision>
  <dcterms:modified xsi:type="dcterms:W3CDTF">2022-03-11T09:10:45Z</dcterms:modified>
</cp:coreProperties>
</file>